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335" r:id="rId3"/>
    <p:sldId id="329" r:id="rId4"/>
    <p:sldId id="342" r:id="rId5"/>
    <p:sldId id="343" r:id="rId6"/>
    <p:sldId id="314" r:id="rId7"/>
    <p:sldId id="270" r:id="rId8"/>
    <p:sldId id="269" r:id="rId9"/>
    <p:sldId id="334" r:id="rId10"/>
    <p:sldId id="258" r:id="rId11"/>
    <p:sldId id="259" r:id="rId12"/>
    <p:sldId id="260" r:id="rId13"/>
    <p:sldId id="261" r:id="rId14"/>
    <p:sldId id="276" r:id="rId15"/>
    <p:sldId id="338" r:id="rId16"/>
    <p:sldId id="262" r:id="rId17"/>
    <p:sldId id="307" r:id="rId18"/>
    <p:sldId id="327" r:id="rId19"/>
    <p:sldId id="317" r:id="rId20"/>
    <p:sldId id="264" r:id="rId21"/>
    <p:sldId id="339" r:id="rId22"/>
    <p:sldId id="340" r:id="rId23"/>
    <p:sldId id="341" r:id="rId24"/>
    <p:sldId id="333" r:id="rId25"/>
    <p:sldId id="331" r:id="rId26"/>
    <p:sldId id="332" r:id="rId27"/>
    <p:sldId id="325" r:id="rId28"/>
    <p:sldId id="305" r:id="rId29"/>
    <p:sldId id="266" r:id="rId30"/>
    <p:sldId id="26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05" d="100"/>
          <a:sy n="105" d="100"/>
        </p:scale>
        <p:origin x="-14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18-04-10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18-04-10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16</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47178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26</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07C1582-049A-4147-8677-FD1D686F8424}"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67A2AFF-0B75-7140-8A23-BD2E4A75C42D}"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49452C5-BF5A-3942-A37D-778E0E8653A9}"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5C47D4-4CDB-A94A-B79B-F87B67C99FAD}"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67F2C53B-51B7-584D-9A06-2FE9031117B2}"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FE6CEC0-C301-E64D-83F1-70052C5DBD47}"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44EC5B4-1722-7647-BAF1-F58C1E0B292E}" type="datetime1">
              <a:rPr lang="en-CA" smtClean="0"/>
              <a:t>18-04-10</a:t>
            </a:fld>
            <a:endParaRPr lang="en-US"/>
          </a:p>
        </p:txBody>
      </p:sp>
      <p:sp>
        <p:nvSpPr>
          <p:cNvPr id="8" name="Footer Placeholder 7"/>
          <p:cNvSpPr>
            <a:spLocks noGrp="1"/>
          </p:cNvSpPr>
          <p:nvPr>
            <p:ph type="ftr" sz="quarter" idx="11"/>
          </p:nvPr>
        </p:nvSpPr>
        <p:spPr/>
        <p:txBody>
          <a:bodyPr/>
          <a:lstStyle/>
          <a:p>
            <a:r>
              <a:rPr lang="en-US" smtClean="0"/>
              <a:t>EBI-Hinxton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417BFEE-B11D-5849-9D5E-B32A4F43B531}" type="datetime1">
              <a:rPr lang="en-CA" smtClean="0"/>
              <a:t>18-04-10</a:t>
            </a:fld>
            <a:endParaRPr lang="en-US"/>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711B-1E82-A548-BBE3-88931D0C6987}" type="datetime1">
              <a:rPr lang="en-CA" smtClean="0"/>
              <a:t>18-04-10</a:t>
            </a:fld>
            <a:endParaRPr lang="en-US"/>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A1C9E0C-D156-4E48-BED1-8945F5553A92}"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D69F89-1E05-9843-8D86-EB40B640749D}"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B8798-642B-B042-92DE-1F4787577C81}" type="datetime1">
              <a:rPr lang="en-CA" smtClean="0"/>
              <a:t>18-04-10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EBI-Hinxton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fontScale="90000"/>
          </a:bodyPr>
          <a:lstStyle/>
          <a:p>
            <a:r>
              <a:rPr lang="en-US" dirty="0" smtClean="0"/>
              <a:t>Analyzing meta-genomes and meta-</a:t>
            </a:r>
            <a:r>
              <a:rPr lang="en-US" dirty="0" err="1" smtClean="0"/>
              <a:t>transcriptomes</a:t>
            </a:r>
            <a:r>
              <a:rPr lang="en-US" dirty="0" smtClean="0"/>
              <a:t> using compositional data methods</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smtClean="0">
                <a:latin typeface="Calibri" charset="0"/>
              </a:rPr>
              <a:t>We imagine</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They </a:t>
            </a:r>
            <a:r>
              <a:rPr lang="en-US" b="1" u="sng" dirty="0"/>
              <a:t>do not </a:t>
            </a:r>
            <a:r>
              <a:rPr lang="en-US" dirty="0"/>
              <a:t>deliver counts </a:t>
            </a:r>
          </a:p>
          <a:p>
            <a:pPr marL="1028700" lvl="1">
              <a:buFont typeface="Arial"/>
              <a:buChar char="•"/>
              <a:defRPr/>
            </a:pPr>
            <a:r>
              <a:rPr lang="en-US" dirty="0" smtClean="0"/>
              <a:t>Values are probabilities scaled by the total number of reads</a:t>
            </a:r>
            <a:endParaRPr lang="en-US" dirty="0"/>
          </a:p>
          <a:p>
            <a:pPr marL="1028700" lvl="1">
              <a:buFont typeface="Arial"/>
              <a:buChar char="•"/>
              <a:defRPr/>
            </a:pPr>
            <a:r>
              <a:rPr lang="en-US" dirty="0" smtClean="0"/>
              <a:t>Any total is equivalent to any other</a:t>
            </a:r>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Pearson correlation with an intercept of 0 (proportion), or linear line with a slope of 1 (log-ratio)</a:t>
            </a:r>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deliver scaled probabilities</a:t>
            </a:r>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a:t>*</a:t>
            </a:r>
            <a:r>
              <a:rPr lang="en-US" dirty="0" err="1" smtClean="0"/>
              <a:t>lr</a:t>
            </a:r>
            <a:r>
              <a:rPr lang="en-US" dirty="0" smtClean="0"/>
              <a:t> 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EBI-Hinxton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p>
          <a:p>
            <a:pPr lvl="1"/>
            <a:r>
              <a:rPr lang="en-US" sz="2000" dirty="0" smtClean="0"/>
              <a:t>Tools in common use sensitive to abundance, not 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Meta-</a:t>
            </a:r>
            <a:r>
              <a:rPr lang="en-US" dirty="0" err="1" smtClean="0"/>
              <a:t>transcriptome</a:t>
            </a:r>
            <a:r>
              <a:rPr lang="en-US" dirty="0" smtClean="0"/>
              <a:t> analysis</a:t>
            </a:r>
          </a:p>
          <a:p>
            <a:pPr lvl="1"/>
            <a:r>
              <a:rPr lang="en-US" sz="2000" dirty="0" smtClean="0"/>
              <a:t>Waste-water treatment plant</a:t>
            </a:r>
          </a:p>
          <a:p>
            <a:pPr lvl="1"/>
            <a:r>
              <a:rPr lang="en-US" sz="2000" dirty="0"/>
              <a:t>Bacterial </a:t>
            </a:r>
            <a:r>
              <a:rPr lang="en-US" sz="2000" dirty="0" err="1"/>
              <a:t>vaginosis</a:t>
            </a:r>
            <a:endParaRPr lang="en-US" sz="2000" dirty="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about what is being made ‘at that moment’</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not 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media differently?</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603"/>
          </a:xfrm>
        </p:spPr>
        <p:txBody>
          <a:bodyPr>
            <a:normAutofit fontScale="90000"/>
          </a:bodyPr>
          <a:lstStyle/>
          <a:p>
            <a:r>
              <a:rPr lang="en-US" sz="4000" dirty="0" smtClean="0"/>
              <a:t>Gene vs. function level analysis</a:t>
            </a:r>
            <a:endParaRPr lang="en-US" sz="4000" dirty="0"/>
          </a:p>
        </p:txBody>
      </p:sp>
      <p:pic>
        <p:nvPicPr>
          <p:cNvPr id="5" name="Content Placeholder 4"/>
          <p:cNvPicPr>
            <a:picLocks noGrp="1" noChangeAspect="1"/>
          </p:cNvPicPr>
          <p:nvPr>
            <p:ph sz="quarter" idx="1"/>
          </p:nvPr>
        </p:nvPicPr>
        <p:blipFill>
          <a:blip r:embed="rId3"/>
          <a:stretch>
            <a:fillRect/>
          </a:stretch>
        </p:blipFill>
        <p:spPr>
          <a:xfrm>
            <a:off x="4524815" y="901241"/>
            <a:ext cx="4119617" cy="4320000"/>
          </a:xfrm>
          <a:prstGeom prst="rect">
            <a:avLst/>
          </a:prstGeom>
        </p:spPr>
      </p:pic>
      <p:pic>
        <p:nvPicPr>
          <p:cNvPr id="4" name="Picture 3"/>
          <p:cNvPicPr>
            <a:picLocks noChangeAspect="1"/>
          </p:cNvPicPr>
          <p:nvPr/>
        </p:nvPicPr>
        <p:blipFill>
          <a:blip r:embed="rId4"/>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Gene level shows species or strain level contribution</a:t>
            </a:r>
          </a:p>
          <a:p>
            <a:pPr defTabSz="914400"/>
            <a:r>
              <a:rPr lang="en-US" sz="2200" dirty="0" smtClean="0"/>
              <a:t>Function level is redundant -  e.g. housekeeping functions collapse</a:t>
            </a:r>
            <a:endParaRPr lang="en-US" sz="2200" dirty="0"/>
          </a:p>
        </p:txBody>
      </p:sp>
      <p:sp>
        <p:nvSpPr>
          <p:cNvPr id="3" name="Footer Placeholder 2"/>
          <p:cNvSpPr>
            <a:spLocks noGrp="1"/>
          </p:cNvSpPr>
          <p:nvPr>
            <p:ph type="ftr" sz="quarter" idx="11"/>
          </p:nvPr>
        </p:nvSpPr>
        <p:spPr/>
        <p:txBody>
          <a:bodyPr/>
          <a:lstStyle/>
          <a:p>
            <a:pPr>
              <a:defRPr/>
            </a:pPr>
            <a:r>
              <a:rPr lang="en-US" smtClean="0"/>
              <a:t>EBI-Hinxton 2017</a:t>
            </a:r>
            <a:endParaRPr lang="en-US" dirty="0"/>
          </a:p>
        </p:txBody>
      </p:sp>
      <p:sp>
        <p:nvSpPr>
          <p:cNvPr id="8" name="Oval 7"/>
          <p:cNvSpPr/>
          <p:nvPr/>
        </p:nvSpPr>
        <p:spPr>
          <a:xfrm>
            <a:off x="6337905" y="2298095"/>
            <a:ext cx="604762" cy="834572"/>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959885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EBI-Hinxton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188529"/>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counts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abundance</a:t>
            </a:r>
          </a:p>
          <a:p>
            <a:endParaRPr lang="en-US" dirty="0"/>
          </a:p>
          <a:p>
            <a:r>
              <a:rPr lang="en-US" b="1" dirty="0" smtClean="0"/>
              <a:t>‘Counts’ after sequencing</a:t>
            </a:r>
          </a:p>
          <a:p>
            <a:pPr marL="285750" indent="-285750">
              <a:buFont typeface="Arial"/>
              <a:buChar char="•"/>
            </a:pPr>
            <a:r>
              <a:rPr lang="en-US" dirty="0" smtClean="0"/>
              <a:t>Vast majority appear to have decreased</a:t>
            </a:r>
          </a:p>
          <a:p>
            <a:pPr marL="285750" indent="-285750">
              <a:buFont typeface="Arial"/>
              <a:buChar char="•"/>
            </a:pPr>
            <a:r>
              <a:rPr lang="en-US" dirty="0" smtClean="0"/>
              <a:t>Small number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69295" y="1600200"/>
            <a:ext cx="8229600" cy="4525963"/>
          </a:xfrm>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 </a:t>
            </a:r>
            <a:r>
              <a:rPr lang="en-US" sz="1100" dirty="0" smtClean="0">
                <a:solidFill>
                  <a:schemeClr val="bg1">
                    <a:lumMod val="75000"/>
                  </a:schemeClr>
                </a:solidFill>
              </a:rPr>
              <a:t>(</a:t>
            </a:r>
            <a:r>
              <a:rPr lang="en-US" sz="1100" dirty="0" err="1" smtClean="0">
                <a:solidFill>
                  <a:schemeClr val="bg1">
                    <a:lumMod val="75000"/>
                  </a:schemeClr>
                </a:solidFill>
              </a:rPr>
              <a:t>Thorsen</a:t>
            </a:r>
            <a:r>
              <a:rPr lang="en-US" sz="1100" dirty="0" smtClean="0">
                <a:solidFill>
                  <a:schemeClr val="bg1">
                    <a:lumMod val="75000"/>
                  </a:schemeClr>
                </a:solidFill>
              </a:rPr>
              <a:t> MB 2016, </a:t>
            </a:r>
            <a:r>
              <a:rPr lang="en-US" sz="1100" dirty="0" err="1" smtClean="0">
                <a:solidFill>
                  <a:schemeClr val="bg1">
                    <a:lumMod val="75000"/>
                  </a:schemeClr>
                </a:solidFill>
              </a:rPr>
              <a:t>Hawindel</a:t>
            </a:r>
            <a:r>
              <a:rPr lang="en-US" sz="1100" dirty="0" smtClean="0">
                <a:solidFill>
                  <a:schemeClr val="bg1">
                    <a:lumMod val="75000"/>
                  </a:schemeClr>
                </a:solidFill>
              </a:rPr>
              <a:t> BB 2017)</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 </a:t>
            </a:r>
            <a:r>
              <a:rPr lang="en-US" sz="1100" dirty="0" smtClean="0">
                <a:solidFill>
                  <a:schemeClr val="bg1">
                    <a:lumMod val="75000"/>
                  </a:schemeClr>
                </a:solidFill>
              </a:rPr>
              <a:t>(</a:t>
            </a:r>
            <a:r>
              <a:rPr lang="en-US" sz="1100" dirty="0" err="1" smtClean="0">
                <a:solidFill>
                  <a:schemeClr val="bg1">
                    <a:lumMod val="75000"/>
                  </a:schemeClr>
                </a:solidFill>
              </a:rPr>
              <a:t>Tsilimigras</a:t>
            </a:r>
            <a:r>
              <a:rPr lang="en-US" sz="1100" dirty="0" smtClean="0">
                <a:solidFill>
                  <a:schemeClr val="bg1">
                    <a:lumMod val="75000"/>
                  </a:schemeClr>
                </a:solidFill>
              </a:rPr>
              <a:t> MB 2016, White </a:t>
            </a:r>
            <a:r>
              <a:rPr lang="en-US" sz="1100" dirty="0" err="1" smtClean="0">
                <a:solidFill>
                  <a:schemeClr val="bg1">
                    <a:lumMod val="75000"/>
                  </a:schemeClr>
                </a:solidFill>
              </a:rPr>
              <a:t>PLoS</a:t>
            </a:r>
            <a:r>
              <a:rPr lang="en-US" sz="1100" dirty="0" smtClean="0">
                <a:solidFill>
                  <a:schemeClr val="bg1">
                    <a:lumMod val="75000"/>
                  </a:schemeClr>
                </a:solidFill>
              </a:rPr>
              <a:t> CB 2009)</a:t>
            </a:r>
          </a:p>
          <a:p>
            <a:r>
              <a:rPr lang="en-US" dirty="0">
                <a:solidFill>
                  <a:schemeClr val="bg1">
                    <a:lumMod val="75000"/>
                  </a:schemeClr>
                </a:solidFill>
              </a:rPr>
              <a:t>Sequencing data are </a:t>
            </a:r>
            <a:r>
              <a:rPr lang="en-US" dirty="0" smtClean="0">
                <a:solidFill>
                  <a:schemeClr val="bg1">
                    <a:lumMod val="75000"/>
                  </a:schemeClr>
                </a:solidFill>
              </a:rPr>
              <a:t>probabilities/compositions</a:t>
            </a:r>
          </a:p>
          <a:p>
            <a:pPr lvl="1"/>
            <a:r>
              <a:rPr lang="en-US" dirty="0" smtClean="0">
                <a:solidFill>
                  <a:schemeClr val="bg1">
                    <a:lumMod val="75000"/>
                  </a:schemeClr>
                </a:solidFill>
              </a:rPr>
              <a:t>Applies to any ?-</a:t>
            </a:r>
            <a:r>
              <a:rPr lang="en-US" dirty="0" err="1" smtClean="0">
                <a:solidFill>
                  <a:schemeClr val="bg1">
                    <a:lumMod val="75000"/>
                  </a:schemeClr>
                </a:solidFill>
              </a:rPr>
              <a:t>Seq</a:t>
            </a:r>
            <a:r>
              <a:rPr lang="en-US" dirty="0" smtClean="0">
                <a:solidFill>
                  <a:schemeClr val="bg1">
                    <a:lumMod val="75000"/>
                  </a:schemeClr>
                </a:solidFill>
              </a:rPr>
              <a:t> experiment </a:t>
            </a:r>
            <a:r>
              <a:rPr lang="en-US" sz="1100" dirty="0" smtClean="0">
                <a:solidFill>
                  <a:schemeClr val="bg1">
                    <a:lumMod val="75000"/>
                  </a:schemeClr>
                </a:solidFill>
              </a:rPr>
              <a:t>(Friedman, Lovell </a:t>
            </a:r>
            <a:r>
              <a:rPr lang="en-US" sz="1100" dirty="0" err="1" smtClean="0">
                <a:solidFill>
                  <a:schemeClr val="bg1">
                    <a:lumMod val="75000"/>
                  </a:schemeClr>
                </a:solidFill>
              </a:rPr>
              <a:t>PLoS</a:t>
            </a:r>
            <a:r>
              <a:rPr lang="en-US" sz="1100" dirty="0" smtClean="0">
                <a:solidFill>
                  <a:schemeClr val="bg1">
                    <a:lumMod val="75000"/>
                  </a:schemeClr>
                </a:solidFill>
              </a:rPr>
              <a:t> CB 2011, 2015, Gloor AE 2016)</a:t>
            </a:r>
            <a:endParaRPr lang="en-US" sz="1100" dirty="0">
              <a:solidFill>
                <a:schemeClr val="bg1">
                  <a:lumMod val="75000"/>
                </a:schemeClr>
              </a:solidFill>
            </a:endParaRPr>
          </a:p>
          <a:p>
            <a:r>
              <a:rPr lang="en-US" b="1" dirty="0" smtClean="0"/>
              <a:t>Most of us are unaware of the implications</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41199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10079</TotalTime>
  <Words>2300</Words>
  <Application>Microsoft Macintosh PowerPoint</Application>
  <PresentationFormat>On-screen Show (4:3)</PresentationFormat>
  <Paragraphs>399</Paragraphs>
  <Slides>30</Slides>
  <Notes>6</Notes>
  <HiddenSlides>2</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Analyzing meta-genomes and meta-transcriptomes using compositional data methods</vt:lpstr>
      <vt:lpstr>Outline</vt:lpstr>
      <vt:lpstr>The sequencing meat grinder</vt:lpstr>
      <vt:lpstr>Data as counts</vt:lpstr>
      <vt:lpstr>Data as log-ratio probabilities</vt:lpstr>
      <vt:lpstr>Multivariate and univariate methods often disagree</vt:lpstr>
      <vt:lpstr>PowerPoint Presentation</vt:lpstr>
      <vt:lpstr>‘Donalds’ give the best quotes</vt:lpstr>
      <vt:lpstr>PowerPoint Presentation</vt:lpstr>
      <vt:lpstr>We imagine</vt:lpstr>
      <vt:lpstr>Counting our things</vt:lpstr>
      <vt:lpstr>HTS is not counting</vt:lpstr>
      <vt:lpstr>Proportions have strange properties</vt:lpstr>
      <vt:lpstr>But my data are not affected …</vt:lpstr>
      <vt:lpstr>CoDa</vt:lpstr>
      <vt:lpstr>CoDa properties and the *lr</vt:lpstr>
      <vt:lpstr>Correlation in CoDa</vt:lpstr>
      <vt:lpstr>The 0 in the room</vt:lpstr>
      <vt:lpstr>Examine variance of the ratios between features</vt:lpstr>
      <vt:lpstr>Available tools</vt:lpstr>
      <vt:lpstr>Meta-transcriptomics of ecosystem</vt:lpstr>
      <vt:lpstr>Meta-transcriptome of samples from refinery wastewater treatment plant </vt:lpstr>
      <vt:lpstr>What uses media differently?</vt:lpstr>
      <vt:lpstr>Meta-transcriptome of H vs. BV</vt:lpstr>
      <vt:lpstr>Gene vs. function level analysis</vt:lpstr>
      <vt:lpstr>What separates BV subgroups?</vt:lpstr>
      <vt:lpstr>Summary</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232</cp:revision>
  <dcterms:created xsi:type="dcterms:W3CDTF">2016-05-10T15:50:17Z</dcterms:created>
  <dcterms:modified xsi:type="dcterms:W3CDTF">2018-04-10T09:21:26Z</dcterms:modified>
</cp:coreProperties>
</file>